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8" r:id="rId1"/>
  </p:sldMasterIdLst>
  <p:sldIdLst>
    <p:sldId id="256" r:id="rId2"/>
    <p:sldId id="257" r:id="rId3"/>
    <p:sldId id="258" r:id="rId4"/>
    <p:sldId id="259" r:id="rId5"/>
    <p:sldId id="260" r:id="rId6"/>
    <p:sldId id="262" r:id="rId7"/>
    <p:sldId id="263" r:id="rId8"/>
    <p:sldId id="264" r:id="rId9"/>
    <p:sldId id="265" r:id="rId10"/>
    <p:sldId id="267"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28881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‹Nº›</a:t>
            </a:fld>
            <a:endParaRPr lang="en-US" dirty="0"/>
          </a:p>
        </p:txBody>
      </p:sp>
    </p:spTree>
    <p:extLst>
      <p:ext uri="{BB962C8B-B14F-4D97-AF65-F5344CB8AC3E}">
        <p14:creationId xmlns:p14="http://schemas.microsoft.com/office/powerpoint/2010/main" val="37468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41879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‹Nº›</a:t>
            </a:fld>
            <a:endParaRPr lang="en-US" dirty="0"/>
          </a:p>
        </p:txBody>
      </p:sp>
    </p:spTree>
    <p:extLst>
      <p:ext uri="{BB962C8B-B14F-4D97-AF65-F5344CB8AC3E}">
        <p14:creationId xmlns:p14="http://schemas.microsoft.com/office/powerpoint/2010/main" val="420934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8615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37881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7218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3995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8466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98715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47942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0991962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75232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82068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25344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23369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75213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5/7/2020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08315510"/>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n-US" dirty="0" smtClean="0"/>
              <a:t>Fuentes </a:t>
            </a:r>
            <a:r>
              <a:rPr lang="en-US" dirty="0" err="1" smtClean="0"/>
              <a:t>alternas</a:t>
            </a:r>
            <a:r>
              <a:rPr lang="en-US" dirty="0" smtClean="0"/>
              <a:t> de </a:t>
            </a:r>
            <a:r>
              <a:rPr lang="en-US" dirty="0" err="1" smtClean="0"/>
              <a:t>energia</a:t>
            </a:r>
            <a:r>
              <a:rPr lang="en-US" dirty="0" smtClean="0"/>
              <a:t> </a:t>
            </a:r>
            <a:endParaRPr lang="en-US" dirty="0"/>
          </a:p>
        </p:txBody>
      </p:sp>
      <p:sp>
        <p:nvSpPr>
          <p:cNvPr id="3" name="Subtítulo 2"/>
          <p:cNvSpPr>
            <a:spLocks noGrp="1"/>
          </p:cNvSpPr>
          <p:nvPr>
            <p:ph type="subTitle" idx="1"/>
          </p:nvPr>
        </p:nvSpPr>
        <p:spPr/>
        <p:txBody>
          <a:bodyPr/>
          <a:lstStyle/>
          <a:p>
            <a:r>
              <a:rPr lang="en-US" dirty="0" smtClean="0"/>
              <a:t>AEROGENERADORES </a:t>
            </a:r>
            <a:endParaRPr lang="en-US" dirty="0"/>
          </a:p>
        </p:txBody>
      </p:sp>
    </p:spTree>
    <p:extLst>
      <p:ext uri="{BB962C8B-B14F-4D97-AF65-F5344CB8AC3E}">
        <p14:creationId xmlns:p14="http://schemas.microsoft.com/office/powerpoint/2010/main" val="4137056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52717"/>
            <a:ext cx="9404723" cy="5530071"/>
          </a:xfrm>
        </p:spPr>
        <p:txBody>
          <a:bodyPr>
            <a:normAutofit/>
          </a:bodyPr>
          <a:lstStyle/>
          <a:p>
            <a:r>
              <a:rPr lang="en-US" dirty="0" smtClean="0"/>
              <a:t>TIPOS DE FUENTE ALTERNA DE ENERGIA </a:t>
            </a:r>
            <a:br>
              <a:rPr lang="en-US" dirty="0" smtClean="0"/>
            </a:br>
            <a:r>
              <a:rPr lang="en-US" dirty="0" smtClean="0"/>
              <a:t/>
            </a:r>
            <a:br>
              <a:rPr lang="en-US" dirty="0" smtClean="0"/>
            </a:br>
            <a:r>
              <a:rPr lang="en-US" sz="2000" dirty="0" smtClean="0">
                <a:latin typeface="Arial" panose="020B0604020202020204" pitchFamily="34" charset="0"/>
                <a:cs typeface="Arial" panose="020B0604020202020204" pitchFamily="34" charset="0"/>
              </a:rPr>
              <a:t>CALENTADORES SOLARES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ESTUFAS SOLARES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PANELES SOLARES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BIODIGESTORES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EQUIPOS PARA PRODUCIR BIODIESEL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AEROGENERADORES INTERCAMBIADOR GGEOTERMMICO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FORMACION DE UN CAUDAL DE AGUA </a:t>
            </a:r>
            <a:r>
              <a:rPr lang="en-US" sz="2000" dirty="0" smtClean="0"/>
              <a:t/>
            </a:r>
            <a:br>
              <a:rPr lang="en-US" sz="2000" dirty="0" smtClean="0"/>
            </a:br>
            <a:endParaRPr lang="en-US" sz="2000" dirty="0"/>
          </a:p>
        </p:txBody>
      </p:sp>
    </p:spTree>
    <p:extLst>
      <p:ext uri="{BB962C8B-B14F-4D97-AF65-F5344CB8AC3E}">
        <p14:creationId xmlns:p14="http://schemas.microsoft.com/office/powerpoint/2010/main" val="106268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AEROGENERADORES </a:t>
            </a:r>
            <a:endParaRPr lang="en-US" dirty="0"/>
          </a:p>
        </p:txBody>
      </p:sp>
      <p:sp>
        <p:nvSpPr>
          <p:cNvPr id="3" name="Marcador de contenido 2"/>
          <p:cNvSpPr>
            <a:spLocks noGrp="1"/>
          </p:cNvSpPr>
          <p:nvPr>
            <p:ph sz="half" idx="1"/>
          </p:nvPr>
        </p:nvSpPr>
        <p:spPr/>
        <p:txBody>
          <a:bodyPr/>
          <a:lstStyle/>
          <a:p>
            <a:r>
              <a:rPr lang="es-ES" dirty="0"/>
              <a:t>E</a:t>
            </a:r>
            <a:r>
              <a:rPr lang="es-ES" dirty="0" smtClean="0"/>
              <a:t>s </a:t>
            </a:r>
            <a:r>
              <a:rPr lang="es-ES" dirty="0"/>
              <a:t>un generador eléctrico que funciona convirtiendo la energía cinética del viento en energía mecánica a través de una hélice en energía eléctrica gracias a un alternador. Sus precedentes directos son los molinos de viento que se emplean para la extracción de agua de </a:t>
            </a:r>
            <a:r>
              <a:rPr lang="es-ES" dirty="0" smtClean="0"/>
              <a:t>pozos.</a:t>
            </a:r>
            <a:endParaRPr lang="en-US"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3680" y="2243410"/>
            <a:ext cx="4306116" cy="2418583"/>
          </a:xfrm>
          <a:prstGeom prst="rect">
            <a:avLst/>
          </a:prstGeom>
        </p:spPr>
      </p:pic>
    </p:spTree>
    <p:extLst>
      <p:ext uri="{BB962C8B-B14F-4D97-AF65-F5344CB8AC3E}">
        <p14:creationId xmlns:p14="http://schemas.microsoft.com/office/powerpoint/2010/main" val="2731362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52717"/>
            <a:ext cx="9404723" cy="6091773"/>
          </a:xfrm>
        </p:spPr>
        <p:txBody>
          <a:bodyPr/>
          <a:lstStyle/>
          <a:p>
            <a:r>
              <a:rPr lang="es-ES" sz="4000" dirty="0" smtClean="0"/>
              <a:t>COMO FUNCIONA UN AEROGENERADOR </a:t>
            </a:r>
            <a:r>
              <a:rPr lang="es-ES" sz="2000" dirty="0" smtClean="0"/>
              <a:t/>
            </a:r>
            <a:br>
              <a:rPr lang="es-ES" sz="2000" dirty="0" smtClean="0"/>
            </a:br>
            <a:r>
              <a:rPr lang="es-ES" sz="2000" dirty="0" smtClean="0"/>
              <a:t/>
            </a:r>
            <a:br>
              <a:rPr lang="es-ES" sz="2000" dirty="0" smtClean="0"/>
            </a:br>
            <a:r>
              <a:rPr lang="es-ES" sz="2000" dirty="0" smtClean="0"/>
              <a:t>Las </a:t>
            </a:r>
            <a:r>
              <a:rPr lang="es-ES" sz="2000" dirty="0"/>
              <a:t>partes visibles de un aerogenerador son la </a:t>
            </a:r>
            <a:r>
              <a:rPr lang="es-ES" sz="2000" b="1" dirty="0"/>
              <a:t>góndola</a:t>
            </a:r>
            <a:r>
              <a:rPr lang="es-ES" sz="2000" dirty="0"/>
              <a:t> (carcasa que protege su mecanismo interno) y las </a:t>
            </a:r>
            <a:r>
              <a:rPr lang="es-ES" sz="2000" b="1" dirty="0"/>
              <a:t>palas del rotor</a:t>
            </a:r>
            <a:r>
              <a:rPr lang="es-ES" sz="2000" dirty="0"/>
              <a:t> (que pueden tener hasta 20 metros de longitud), además del largo mástil que sostiene el aerogenerador</a:t>
            </a:r>
            <a:r>
              <a:rPr lang="es-ES" sz="2000" dirty="0">
                <a:latin typeface="Arial" panose="020B0604020202020204" pitchFamily="34" charset="0"/>
                <a:cs typeface="Arial" panose="020B0604020202020204" pitchFamily="34" charset="0"/>
              </a:rPr>
              <a:t>. En primer lugar, se encuentra una pieza llamada </a:t>
            </a:r>
            <a:r>
              <a:rPr lang="es-ES" sz="2000" b="1" dirty="0">
                <a:latin typeface="Arial" panose="020B0604020202020204" pitchFamily="34" charset="0"/>
                <a:cs typeface="Arial" panose="020B0604020202020204" pitchFamily="34" charset="0"/>
              </a:rPr>
              <a:t>buje</a:t>
            </a:r>
            <a:r>
              <a:rPr lang="es-ES" sz="2000" dirty="0">
                <a:latin typeface="Arial" panose="020B0604020202020204" pitchFamily="34" charset="0"/>
                <a:cs typeface="Arial" panose="020B0604020202020204" pitchFamily="34" charset="0"/>
              </a:rPr>
              <a:t> que une las palas con un </a:t>
            </a:r>
            <a:r>
              <a:rPr lang="es-ES" sz="2000" b="1" dirty="0">
                <a:latin typeface="Arial" panose="020B0604020202020204" pitchFamily="34" charset="0"/>
                <a:cs typeface="Arial" panose="020B0604020202020204" pitchFamily="34" charset="0"/>
              </a:rPr>
              <a:t>eje de baja velocidad</a:t>
            </a:r>
            <a:r>
              <a:rPr lang="es-ES" sz="2000" dirty="0">
                <a:latin typeface="Arial" panose="020B0604020202020204" pitchFamily="34" charset="0"/>
                <a:cs typeface="Arial" panose="020B0604020202020204" pitchFamily="34" charset="0"/>
              </a:rPr>
              <a:t> (cuyo movimiento no supera las 30 rpm) que, a su vez, está conectado a un </a:t>
            </a:r>
            <a:r>
              <a:rPr lang="es-ES" sz="2000" b="1" dirty="0">
                <a:latin typeface="Arial" panose="020B0604020202020204" pitchFamily="34" charset="0"/>
                <a:cs typeface="Arial" panose="020B0604020202020204" pitchFamily="34" charset="0"/>
              </a:rPr>
              <a:t>multiplicador</a:t>
            </a:r>
            <a:r>
              <a:rPr lang="es-ES" sz="2000" dirty="0">
                <a:latin typeface="Arial" panose="020B0604020202020204" pitchFamily="34" charset="0"/>
                <a:cs typeface="Arial" panose="020B0604020202020204" pitchFamily="34" charset="0"/>
              </a:rPr>
              <a:t>. Esto es lo que permite que, a pesar de que veamos que las palas del molino no se mueven a gran velocidad, al pasar por el multiplicador, ésta se acelere significativamente en el eje de alta velocidad (puede llegar a girar hasta 50 veces más rápido que el eje de baja velocidad).</a:t>
            </a:r>
            <a:br>
              <a:rPr lang="es-ES" sz="2000" dirty="0">
                <a:latin typeface="Arial" panose="020B0604020202020204" pitchFamily="34" charset="0"/>
                <a:cs typeface="Arial" panose="020B0604020202020204" pitchFamily="34" charset="0"/>
              </a:rPr>
            </a:br>
            <a:r>
              <a:rPr lang="es-ES" sz="2000" dirty="0">
                <a:latin typeface="Arial" panose="020B0604020202020204" pitchFamily="34" charset="0"/>
                <a:cs typeface="Arial" panose="020B0604020202020204" pitchFamily="34" charset="0"/>
              </a:rPr>
              <a:t>De no ser por este aumento de la velocidad, el </a:t>
            </a:r>
            <a:r>
              <a:rPr lang="es-ES" sz="2000" b="1" dirty="0">
                <a:latin typeface="Arial" panose="020B0604020202020204" pitchFamily="34" charset="0"/>
                <a:cs typeface="Arial" panose="020B0604020202020204" pitchFamily="34" charset="0"/>
              </a:rPr>
              <a:t>generador eléctrico</a:t>
            </a:r>
            <a:r>
              <a:rPr lang="es-ES" sz="2000" dirty="0">
                <a:latin typeface="Arial" panose="020B0604020202020204" pitchFamily="34" charset="0"/>
                <a:cs typeface="Arial" panose="020B0604020202020204" pitchFamily="34" charset="0"/>
              </a:rPr>
              <a:t> (cuya potencia puede alcanzar entre 500 y 1.500 kW) no se pondría en marcha que es, a fin de cuentas, que es el que se encarga de realizar la transformación completa de la fuerza del viento en electricidad.</a:t>
            </a:r>
            <a:br>
              <a:rPr lang="es-E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2534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BENEFICIOS </a:t>
            </a:r>
            <a:endParaRPr lang="en-US"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29699" y="1991950"/>
            <a:ext cx="5048250" cy="3457575"/>
          </a:xfrm>
        </p:spPr>
      </p:pic>
      <p:sp>
        <p:nvSpPr>
          <p:cNvPr id="4" name="Marcador de texto 3"/>
          <p:cNvSpPr>
            <a:spLocks noGrp="1"/>
          </p:cNvSpPr>
          <p:nvPr>
            <p:ph type="body" sz="half" idx="2"/>
          </p:nvPr>
        </p:nvSpPr>
        <p:spPr/>
        <p:txBody>
          <a:bodyPr/>
          <a:lstStyle/>
          <a:p>
            <a:r>
              <a:rPr lang="en-US" dirty="0" smtClean="0"/>
              <a:t>Genera </a:t>
            </a:r>
            <a:r>
              <a:rPr lang="en-US" dirty="0" err="1" smtClean="0"/>
              <a:t>energia</a:t>
            </a:r>
            <a:r>
              <a:rPr lang="en-US" dirty="0" smtClean="0"/>
              <a:t> </a:t>
            </a:r>
            <a:r>
              <a:rPr lang="en-US" dirty="0" err="1" smtClean="0"/>
              <a:t>eolica</a:t>
            </a:r>
            <a:r>
              <a:rPr lang="en-US" dirty="0" smtClean="0"/>
              <a:t> que </a:t>
            </a:r>
            <a:r>
              <a:rPr lang="es-ES" dirty="0"/>
              <a:t>es una fuente de energía renovable, no contamina, es inagotable y reduce el uso de combustibles fósiles, origen de las emisiones de efecto invernadero que causan el calentamiento global.</a:t>
            </a:r>
            <a:endParaRPr lang="en-US" dirty="0"/>
          </a:p>
        </p:txBody>
      </p:sp>
    </p:spTree>
    <p:extLst>
      <p:ext uri="{BB962C8B-B14F-4D97-AF65-F5344CB8AC3E}">
        <p14:creationId xmlns:p14="http://schemas.microsoft.com/office/powerpoint/2010/main" val="3847721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PAISES QUE UTILIZAN ENERGIA EOLICA </a:t>
            </a:r>
            <a:endParaRPr lang="en-US" dirty="0"/>
          </a:p>
        </p:txBody>
      </p:sp>
      <p:sp>
        <p:nvSpPr>
          <p:cNvPr id="4" name="Marcador de texto 3"/>
          <p:cNvSpPr>
            <a:spLocks noGrp="1"/>
          </p:cNvSpPr>
          <p:nvPr>
            <p:ph type="body" sz="half" idx="2"/>
          </p:nvPr>
        </p:nvSpPr>
        <p:spPr>
          <a:xfrm>
            <a:off x="1024325" y="3527697"/>
            <a:ext cx="8825659" cy="1676400"/>
          </a:xfrm>
        </p:spPr>
        <p:txBody>
          <a:bodyPr/>
          <a:lstStyle/>
          <a:p>
            <a:r>
              <a:rPr lang="es-ES" dirty="0"/>
              <a:t>Alemania, China, Estados Unidos e India son los cuatros </a:t>
            </a:r>
            <a:r>
              <a:rPr lang="es-ES" b="1" dirty="0"/>
              <a:t>países</a:t>
            </a:r>
            <a:r>
              <a:rPr lang="es-ES" dirty="0"/>
              <a:t> que dominan el mercado de una </a:t>
            </a:r>
            <a:r>
              <a:rPr lang="es-ES" b="1" dirty="0"/>
              <a:t>energía</a:t>
            </a:r>
            <a:r>
              <a:rPr lang="es-ES" dirty="0"/>
              <a:t> alternativa: la </a:t>
            </a:r>
            <a:r>
              <a:rPr lang="es-ES" b="1" dirty="0"/>
              <a:t>energía eólica</a:t>
            </a:r>
            <a:r>
              <a:rPr lang="es-ES" dirty="0"/>
              <a:t>. Aerogeneradores o "molinos de viento" distribuidos logísticamente en suelo o agua generan electricidad a partir del movimiento de sus aspas</a:t>
            </a:r>
            <a:endParaRPr lang="en-US" dirty="0"/>
          </a:p>
        </p:txBody>
      </p:sp>
    </p:spTree>
    <p:extLst>
      <p:ext uri="{BB962C8B-B14F-4D97-AF65-F5344CB8AC3E}">
        <p14:creationId xmlns:p14="http://schemas.microsoft.com/office/powerpoint/2010/main" val="83554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463" y="115932"/>
            <a:ext cx="3283697" cy="185200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8769" y="1791853"/>
            <a:ext cx="2683894" cy="1924146"/>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7532" y="3164663"/>
            <a:ext cx="2891811" cy="1827399"/>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5762" y="4644235"/>
            <a:ext cx="3080364" cy="1919804"/>
          </a:xfrm>
          <a:prstGeom prst="rect">
            <a:avLst/>
          </a:prstGeom>
        </p:spPr>
      </p:pic>
    </p:spTree>
    <p:extLst>
      <p:ext uri="{BB962C8B-B14F-4D97-AF65-F5344CB8AC3E}">
        <p14:creationId xmlns:p14="http://schemas.microsoft.com/office/powerpoint/2010/main" val="3481781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FUENTES DE ENERGIA EOLICA EN MEXICO </a:t>
            </a:r>
            <a:endParaRPr lang="en-US"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445" y="1518013"/>
            <a:ext cx="7701915" cy="4791588"/>
          </a:xfrm>
          <a:prstGeom prst="rect">
            <a:avLst/>
          </a:prstGeom>
        </p:spPr>
      </p:pic>
    </p:spTree>
    <p:extLst>
      <p:ext uri="{BB962C8B-B14F-4D97-AF65-F5344CB8AC3E}">
        <p14:creationId xmlns:p14="http://schemas.microsoft.com/office/powerpoint/2010/main" val="221338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000" b="1" dirty="0">
                <a:latin typeface="Arial" panose="020B0604020202020204" pitchFamily="34" charset="0"/>
                <a:cs typeface="Arial" panose="020B0604020202020204" pitchFamily="34" charset="0"/>
              </a:rPr>
              <a:t>México se encuentra</a:t>
            </a:r>
            <a:r>
              <a:rPr lang="es-ES" sz="2000" dirty="0">
                <a:latin typeface="Arial" panose="020B0604020202020204" pitchFamily="34" charset="0"/>
                <a:cs typeface="Arial" panose="020B0604020202020204" pitchFamily="34" charset="0"/>
              </a:rPr>
              <a:t> en 2º lugar en América Latina como generador de </a:t>
            </a:r>
            <a:r>
              <a:rPr lang="es-ES" sz="2000" b="1" dirty="0">
                <a:latin typeface="Arial" panose="020B0604020202020204" pitchFamily="34" charset="0"/>
                <a:cs typeface="Arial" panose="020B0604020202020204" pitchFamily="34" charset="0"/>
              </a:rPr>
              <a:t>energía eólica</a:t>
            </a:r>
            <a:r>
              <a:rPr lang="es-ES" sz="2000" dirty="0">
                <a:latin typeface="Arial" panose="020B0604020202020204" pitchFamily="34" charset="0"/>
                <a:cs typeface="Arial" panose="020B0604020202020204" pitchFamily="34" charset="0"/>
              </a:rPr>
              <a:t>. Estos son los estados que generarán más megavatios con </a:t>
            </a:r>
            <a:r>
              <a:rPr lang="es-ES" sz="2000" b="1" dirty="0">
                <a:latin typeface="Arial" panose="020B0604020202020204" pitchFamily="34" charset="0"/>
                <a:cs typeface="Arial" panose="020B0604020202020204" pitchFamily="34" charset="0"/>
              </a:rPr>
              <a:t>energía eólica</a:t>
            </a:r>
            <a:r>
              <a:rPr lang="es-ES" sz="2000" dirty="0">
                <a:latin typeface="Arial" panose="020B0604020202020204" pitchFamily="34" charset="0"/>
                <a:cs typeface="Arial" panose="020B0604020202020204" pitchFamily="34" charset="0"/>
              </a:rPr>
              <a:t> en 2018. Oaxaca: 5,564 </a:t>
            </a:r>
            <a:r>
              <a:rPr lang="es-ES" sz="2000" dirty="0" err="1">
                <a:latin typeface="Arial" panose="020B0604020202020204" pitchFamily="34" charset="0"/>
                <a:cs typeface="Arial" panose="020B0604020202020204" pitchFamily="34" charset="0"/>
              </a:rPr>
              <a:t>megaviatios</a:t>
            </a:r>
            <a:r>
              <a:rPr lang="es-ES" sz="2000" dirty="0">
                <a:latin typeface="Arial" panose="020B0604020202020204" pitchFamily="34" charset="0"/>
                <a:cs typeface="Arial" panose="020B0604020202020204" pitchFamily="34" charset="0"/>
              </a:rPr>
              <a:t>. Tamaulipas: 1,350 </a:t>
            </a:r>
            <a:r>
              <a:rPr lang="es-ES" sz="2000" dirty="0" smtClean="0">
                <a:latin typeface="Arial" panose="020B0604020202020204" pitchFamily="34" charset="0"/>
                <a:cs typeface="Arial" panose="020B0604020202020204" pitchFamily="34" charset="0"/>
              </a:rPr>
              <a:t>megavatios.</a:t>
            </a:r>
            <a:endParaRPr lang="en-US"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4819" y="1647690"/>
            <a:ext cx="4402576" cy="2934335"/>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3108960"/>
            <a:ext cx="5689600" cy="2987040"/>
          </a:xfrm>
          <a:prstGeom prst="rect">
            <a:avLst/>
          </a:prstGeom>
        </p:spPr>
      </p:pic>
    </p:spTree>
    <p:extLst>
      <p:ext uri="{BB962C8B-B14F-4D97-AF65-F5344CB8AC3E}">
        <p14:creationId xmlns:p14="http://schemas.microsoft.com/office/powerpoint/2010/main" val="3693365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000" b="1" dirty="0">
                <a:latin typeface="Arial" panose="020B0604020202020204" pitchFamily="34" charset="0"/>
                <a:cs typeface="Arial" panose="020B0604020202020204" pitchFamily="34" charset="0"/>
              </a:rPr>
              <a:t>Oaxaca</a:t>
            </a:r>
            <a:r>
              <a:rPr lang="es-ES" sz="2000" dirty="0">
                <a:latin typeface="Arial" panose="020B0604020202020204" pitchFamily="34" charset="0"/>
                <a:cs typeface="Arial" panose="020B0604020202020204" pitchFamily="34" charset="0"/>
              </a:rPr>
              <a:t> es un gigante en </a:t>
            </a:r>
            <a:r>
              <a:rPr lang="es-ES" sz="2000" b="1" dirty="0">
                <a:latin typeface="Arial" panose="020B0604020202020204" pitchFamily="34" charset="0"/>
                <a:cs typeface="Arial" panose="020B0604020202020204" pitchFamily="34" charset="0"/>
              </a:rPr>
              <a:t>energía eólica</a:t>
            </a:r>
            <a:r>
              <a:rPr lang="es-ES" sz="2000" dirty="0">
                <a:latin typeface="Arial" panose="020B0604020202020204" pitchFamily="34" charset="0"/>
                <a:cs typeface="Arial" panose="020B0604020202020204" pitchFamily="34" charset="0"/>
              </a:rPr>
              <a:t>, en Juchitán se estrenó el parque </a:t>
            </a:r>
            <a:r>
              <a:rPr lang="es-ES" sz="2000" b="1" dirty="0">
                <a:latin typeface="Arial" panose="020B0604020202020204" pitchFamily="34" charset="0"/>
                <a:cs typeface="Arial" panose="020B0604020202020204" pitchFamily="34" charset="0"/>
              </a:rPr>
              <a:t>eólico</a:t>
            </a:r>
            <a:r>
              <a:rPr lang="es-ES" sz="2000" dirty="0">
                <a:latin typeface="Arial" panose="020B0604020202020204" pitchFamily="34" charset="0"/>
                <a:cs typeface="Arial" panose="020B0604020202020204" pitchFamily="34" charset="0"/>
              </a:rPr>
              <a:t> más grande de México y América Latina. ... Se trata de '</a:t>
            </a:r>
            <a:r>
              <a:rPr lang="es-ES" sz="2000" b="1" dirty="0">
                <a:latin typeface="Arial" panose="020B0604020202020204" pitchFamily="34" charset="0"/>
                <a:cs typeface="Arial" panose="020B0604020202020204" pitchFamily="34" charset="0"/>
              </a:rPr>
              <a:t>Eólica</a:t>
            </a:r>
            <a:r>
              <a:rPr lang="es-ES" sz="2000" dirty="0">
                <a:latin typeface="Arial" panose="020B0604020202020204" pitchFamily="34" charset="0"/>
                <a:cs typeface="Arial" panose="020B0604020202020204" pitchFamily="34" charset="0"/>
              </a:rPr>
              <a:t> del Sur', un parque con 132 turbinas con capacidad para generar 396 MW, construido en 5,000 hectáreas de los municipios de Juchitán y El Espinal.</a:t>
            </a:r>
            <a:endParaRPr lang="en-US"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4544" y="2235518"/>
            <a:ext cx="5805943" cy="4195762"/>
          </a:xfrm>
        </p:spPr>
      </p:pic>
    </p:spTree>
    <p:extLst>
      <p:ext uri="{BB962C8B-B14F-4D97-AF65-F5344CB8AC3E}">
        <p14:creationId xmlns:p14="http://schemas.microsoft.com/office/powerpoint/2010/main" val="999462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000" dirty="0">
                <a:latin typeface="Arial" panose="020B0604020202020204" pitchFamily="34" charset="0"/>
                <a:cs typeface="Arial" panose="020B0604020202020204" pitchFamily="34" charset="0"/>
              </a:rPr>
              <a:t>El estado de </a:t>
            </a:r>
            <a:r>
              <a:rPr lang="es-ES" sz="2000" b="1" dirty="0">
                <a:latin typeface="Arial" panose="020B0604020202020204" pitchFamily="34" charset="0"/>
                <a:cs typeface="Arial" panose="020B0604020202020204" pitchFamily="34" charset="0"/>
              </a:rPr>
              <a:t>Tamaulipas</a:t>
            </a:r>
            <a:r>
              <a:rPr lang="es-ES" sz="2000" dirty="0">
                <a:latin typeface="Arial" panose="020B0604020202020204" pitchFamily="34" charset="0"/>
                <a:cs typeface="Arial" panose="020B0604020202020204" pitchFamily="34" charset="0"/>
              </a:rPr>
              <a:t> ocupa el segundo lugar a nivel nacional en generación de </a:t>
            </a:r>
            <a:r>
              <a:rPr lang="es-ES" sz="2000" b="1" dirty="0">
                <a:latin typeface="Arial" panose="020B0604020202020204" pitchFamily="34" charset="0"/>
                <a:cs typeface="Arial" panose="020B0604020202020204" pitchFamily="34" charset="0"/>
              </a:rPr>
              <a:t>energía eólica</a:t>
            </a:r>
            <a:r>
              <a:rPr lang="es-ES" sz="2000" dirty="0">
                <a:latin typeface="Arial" panose="020B0604020202020204" pitchFamily="34" charset="0"/>
                <a:cs typeface="Arial" panose="020B0604020202020204" pitchFamily="34" charset="0"/>
              </a:rPr>
              <a:t>, sólo detrás de Oaxaca; aumentando la generación de 54 </a:t>
            </a:r>
            <a:r>
              <a:rPr lang="es-ES" sz="2000" dirty="0" err="1">
                <a:latin typeface="Arial" panose="020B0604020202020204" pitchFamily="34" charset="0"/>
                <a:cs typeface="Arial" panose="020B0604020202020204" pitchFamily="34" charset="0"/>
              </a:rPr>
              <a:t>megawatts</a:t>
            </a:r>
            <a:r>
              <a:rPr lang="es-ES" sz="2000" dirty="0">
                <a:latin typeface="Arial" panose="020B0604020202020204" pitchFamily="34" charset="0"/>
                <a:cs typeface="Arial" panose="020B0604020202020204" pitchFamily="34" charset="0"/>
              </a:rPr>
              <a:t> que se producían en septiembre de 2016 a poco más mil </a:t>
            </a:r>
            <a:r>
              <a:rPr lang="es-ES" sz="2000" dirty="0" err="1">
                <a:latin typeface="Arial" panose="020B0604020202020204" pitchFamily="34" charset="0"/>
                <a:cs typeface="Arial" panose="020B0604020202020204" pitchFamily="34" charset="0"/>
              </a:rPr>
              <a:t>megawatts</a:t>
            </a:r>
            <a:r>
              <a:rPr lang="es-ES" sz="2000" dirty="0">
                <a:latin typeface="Arial" panose="020B0604020202020204" pitchFamily="34" charset="0"/>
                <a:cs typeface="Arial" panose="020B0604020202020204" pitchFamily="34" charset="0"/>
              </a:rPr>
              <a:t> que se general actualmente</a:t>
            </a:r>
            <a:endParaRPr lang="en-US"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1303" y="2117952"/>
            <a:ext cx="7434049" cy="4195762"/>
          </a:xfrm>
        </p:spPr>
      </p:pic>
    </p:spTree>
    <p:extLst>
      <p:ext uri="{BB962C8B-B14F-4D97-AF65-F5344CB8AC3E}">
        <p14:creationId xmlns:p14="http://schemas.microsoft.com/office/powerpoint/2010/main" val="7964440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51</TotalTime>
  <Words>298</Words>
  <Application>Microsoft Office PowerPoint</Application>
  <PresentationFormat>Panorámica</PresentationFormat>
  <Paragraphs>14</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Century Gothic</vt:lpstr>
      <vt:lpstr>Wingdings 3</vt:lpstr>
      <vt:lpstr>Ion</vt:lpstr>
      <vt:lpstr>Fuentes alternas de energia </vt:lpstr>
      <vt:lpstr>TIPOS DE FUENTE ALTERNA DE ENERGIA   CALENTADORES SOLARES  ESTUFAS SOLARES  PANELES SOLARES  BIODIGESTORES  EQUIPOS PARA PRODUCIR BIODIESEL  AEROGENERADORES INTERCAMBIADOR GGEOTERMMICO  FORMACION DE UN CAUDAL DE AGUA  </vt:lpstr>
      <vt:lpstr>AEROGENERADORES </vt:lpstr>
      <vt:lpstr>COMO FUNCIONA UN AEROGENERADOR   Las partes visibles de un aerogenerador son la góndola (carcasa que protege su mecanismo interno) y las palas del rotor (que pueden tener hasta 20 metros de longitud), además del largo mástil que sostiene el aerogenerador. En primer lugar, se encuentra una pieza llamada buje que une las palas con un eje de baja velocidad (cuyo movimiento no supera las 30 rpm) que, a su vez, está conectado a un multiplicador. Esto es lo que permite que, a pesar de que veamos que las palas del molino no se mueven a gran velocidad, al pasar por el multiplicador, ésta se acelere significativamente en el eje de alta velocidad (puede llegar a girar hasta 50 veces más rápido que el eje de baja velocidad). De no ser por este aumento de la velocidad, el generador eléctrico (cuya potencia puede alcanzar entre 500 y 1.500 kW) no se pondría en marcha que es, a fin de cuentas, que es el que se encarga de realizar la transformación completa de la fuerza del viento en electricidad. </vt:lpstr>
      <vt:lpstr>BENEFICIOS </vt:lpstr>
      <vt:lpstr>PAISES QUE UTILIZAN ENERGIA EOLICA </vt:lpstr>
      <vt:lpstr>Presentación de PowerPoint</vt:lpstr>
      <vt:lpstr>FUENTES DE ENERGIA EOLICA EN MEXICO </vt:lpstr>
      <vt:lpstr>México se encuentra en 2º lugar en América Latina como generador de energía eólica. Estos son los estados que generarán más megavatios con energía eólica en 2018. Oaxaca: 5,564 megaviatios. Tamaulipas: 1,350 megavatios.</vt:lpstr>
      <vt:lpstr>Oaxaca es un gigante en energía eólica, en Juchitán se estrenó el parque eólico más grande de México y América Latina. ... Se trata de 'Eólica del Sur', un parque con 132 turbinas con capacidad para generar 396 MW, construido en 5,000 hectáreas de los municipios de Juchitán y El Espinal.</vt:lpstr>
      <vt:lpstr>El estado de Tamaulipas ocupa el segundo lugar a nivel nacional en generación de energía eólica, sólo detrás de Oaxaca; aumentando la generación de 54 megawatts que se producían en septiembre de 2016 a poco más mil megawatts que se general actualmente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Fuentes alternas de energia</dc:title>
  <dc:creator>Zo</dc:creator>
  <cp:lastModifiedBy>Zo</cp:lastModifiedBy>
  <cp:revision>6</cp:revision>
  <dcterms:created xsi:type="dcterms:W3CDTF">2020-05-08T02:32:29Z</dcterms:created>
  <dcterms:modified xsi:type="dcterms:W3CDTF">2020-05-08T03:24:01Z</dcterms:modified>
</cp:coreProperties>
</file>